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90" r:id="rId4"/>
    <p:sldId id="262" r:id="rId5"/>
    <p:sldId id="263" r:id="rId6"/>
    <p:sldId id="264" r:id="rId7"/>
    <p:sldId id="265" r:id="rId8"/>
    <p:sldId id="266" r:id="rId9"/>
    <p:sldId id="292" r:id="rId10"/>
    <p:sldId id="291" r:id="rId11"/>
    <p:sldId id="287" r:id="rId12"/>
    <p:sldId id="289" r:id="rId13"/>
    <p:sldId id="268" r:id="rId14"/>
    <p:sldId id="273" r:id="rId15"/>
    <p:sldId id="274" r:id="rId16"/>
    <p:sldId id="293" r:id="rId17"/>
    <p:sldId id="275" r:id="rId18"/>
    <p:sldId id="276" r:id="rId19"/>
    <p:sldId id="278" r:id="rId20"/>
    <p:sldId id="277" r:id="rId21"/>
    <p:sldId id="279" r:id="rId22"/>
    <p:sldId id="280" r:id="rId23"/>
    <p:sldId id="284" r:id="rId24"/>
    <p:sldId id="285" r:id="rId25"/>
    <p:sldId id="281" r:id="rId26"/>
    <p:sldId id="283" r:id="rId27"/>
    <p:sldId id="294" r:id="rId28"/>
    <p:sldId id="295" r:id="rId29"/>
    <p:sldId id="296" r:id="rId3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382F28"/>
    <a:srgbClr val="FFF2CF"/>
    <a:srgbClr val="514439"/>
    <a:srgbClr val="93B479"/>
    <a:srgbClr val="1D1D1D"/>
    <a:srgbClr val="FFFEE4"/>
    <a:srgbClr val="FFD9B2"/>
    <a:srgbClr val="97A496"/>
    <a:srgbClr val="8B9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4EB-809E-43E5-8643-75BD16F34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BFE1C-60A6-4213-AEBD-0C261F420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4DEA8-683F-46DE-92C2-9556A225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36EC5-21EC-4ACD-9281-220845BE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47860-E223-4ACD-86B8-312B4C2BB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6958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CCA9-3982-4394-8EBE-D0BD5FE0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C0675-2EE6-4AA8-B3C2-7CEC07B29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8996F-E299-42BF-8799-161AC08F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A9673-8D5E-46FC-8033-6320855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05DF9-2CA4-4873-ABEC-74A7CFCD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2356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60BF0-DCCE-40D3-88BA-0DA1549A2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84E7D-6768-4CC2-9FD0-D1824F5AF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AC865-027E-4580-825D-4B19141A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B7ED5-7043-4E6B-8BBB-9D8FC601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DEC00-8ECD-4CA9-B018-6EF0F862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7293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1DF5-7FB8-4682-9BB6-2F0A5BE7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8DFD0-4E3B-4AFC-ABE7-4A5477E7F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B1151-9DDF-4F85-8B34-96179DEC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07E7-504B-40D2-85F4-680A100C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32B3E-4C5A-4AB5-B3EC-34071E8E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1926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9FCF-DAE3-471E-A9EF-DD29B476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661DF-D3A3-4184-B0BF-424EB5EC3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30DED-89E1-4CC0-A324-2F059B005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6608D-E4E7-4C35-BB64-9BDC16CC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48A84-D3FA-473A-95C8-758688FA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119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91E6B-73F8-48A0-890B-C2D69145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4EC43-FE83-46A6-A862-05DF362E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7EF10-6D07-4B14-9E5F-63803E4BD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6D58B-847C-448F-9170-6BD2BD09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8D40C-2DBC-4707-814E-74D4155E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5E809-9508-4C72-955C-6CF1D7DD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9505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9090-A049-4090-AAA7-DCE00B79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3DD22-7B69-42EE-8CDA-CDEAFF320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F0A8E-5148-4022-B23E-0A9A8BE24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EBFA1-2915-4461-B8E7-F151107DD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A7BA1-CA2C-402C-824A-DE3ABC8B0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4AA80-9BFC-43D3-AB9D-EA3725A0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17E53-9646-4175-8EBF-1210C134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BFC13-A85F-4149-B305-7FECAC04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71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8247-2452-465B-80FA-3185CA71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1BFEF-6222-4BB2-9821-6B8EDA78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E76D0-3F76-4355-881F-E586B165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074D4-0F15-4235-8285-75C70435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254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452F8-6217-4FF7-A334-9BB37FA3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4C7103-9560-4D58-A0B8-922AFA00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15720-B16B-4AD8-858F-B773652B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776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E42C-EF13-4786-8E8C-6E829909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6EA15-932B-49C7-AD95-609599E3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63FC1-3A99-427D-8D2C-5503FAE04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ADC6D-2E74-4649-AD9B-E032E3D5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69892-CFBB-4540-9427-BDA4B0B2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E6738-87C8-4E29-9268-9A7ED563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862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9C59-0400-4031-954F-0356F0EB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746600-1BC1-4172-9AF1-C490AAD71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AFE4C-2235-4A04-A9FE-FAD178AF0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C9F41-D9AA-4811-85E7-8BD93AC6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5AD5C-D2B6-4E7B-A82E-946B60E63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CE884-B368-4969-A169-36984C0C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733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E0417C-DD62-4A4D-9F4E-CE3A2C6B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D2DCC-24F9-441F-AF9D-1F142EC88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E3B93-BAD3-4BE7-837B-9205FE90A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EF944-FB27-4CCB-9B35-9110744B9994}" type="datetimeFigureOut">
              <a:rPr lang="ro-RO" smtClean="0"/>
              <a:t>10.07.2022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51DCF-E831-46D1-AB00-91006077F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878BE-20D5-407C-A37B-2DE774608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3A1A8-FB50-44C1-A2F4-41A5AD560E6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5774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echevarria/ray-tracer-js" TargetMode="External"/><Relationship Id="rId3" Type="http://schemas.openxmlformats.org/officeDocument/2006/relationships/hyperlink" Target="https://www.scratchapixel.com/lessons/3d-basic-rendering/introduction-to-ray-tracing/raytracing-algorithm-in-a-nutshell" TargetMode="External"/><Relationship Id="rId7" Type="http://schemas.openxmlformats.org/officeDocument/2006/relationships/hyperlink" Target="https://www.scratchapixel.com/lessons/3d-basic-rendering/minimal-ray-tracer-rendering-simple-shapes/ray-plane-and-ray-disk-intersection" TargetMode="External"/><Relationship Id="rId2" Type="http://schemas.openxmlformats.org/officeDocument/2006/relationships/hyperlink" Target="https://www.scratchapixel.com/lessons/3d-basic-rendering/introduction-to-ray-tracing/how-does-it-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atchapixel.com/lessons/3d-basic-rendering/minimal-ray-tracer-rendering-simple-shapes/minimal-ray-tracer-rendering-spheres" TargetMode="External"/><Relationship Id="rId5" Type="http://schemas.openxmlformats.org/officeDocument/2006/relationships/hyperlink" Target="https://github.com/ercang/raytracer-js" TargetMode="External"/><Relationship Id="rId4" Type="http://schemas.openxmlformats.org/officeDocument/2006/relationships/hyperlink" Target="https://www.scratchapixel.com/lessons/3d-basic-rendering/introduction-to-ray-tracing/implementing-the-raytracing-algorithm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echevarria/ray-tracer-js" TargetMode="External"/><Relationship Id="rId13" Type="http://schemas.openxmlformats.org/officeDocument/2006/relationships/hyperlink" Target="https://logolook.net/wp-content/uploads/2021/06/Minecraft-Logo.png" TargetMode="External"/><Relationship Id="rId18" Type="http://schemas.openxmlformats.org/officeDocument/2006/relationships/hyperlink" Target="https://cdnb.artstation.com/p/assets/images/images/013/585/075/large/abdelrahman-kubisi-main-final.jpg?1540281069" TargetMode="External"/><Relationship Id="rId3" Type="http://schemas.openxmlformats.org/officeDocument/2006/relationships/hyperlink" Target="https://www.scratchapixel.com/lessons/3d-basic-rendering/introduction-to-ray-tracing/raytracing-algorithm-in-a-nutshell" TargetMode="External"/><Relationship Id="rId7" Type="http://schemas.openxmlformats.org/officeDocument/2006/relationships/hyperlink" Target="https://www.scratchapixel.com/lessons/3d-basic-rendering/minimal-ray-tracer-rendering-simple-shapes/ray-plane-and-ray-disk-intersection" TargetMode="External"/><Relationship Id="rId12" Type="http://schemas.openxmlformats.org/officeDocument/2006/relationships/hyperlink" Target="https://preview.redd.it/1j4y3hz9mr131.png?width=960&amp;crop=smart&amp;auto=webp&amp;s=1da400830ad38402a84e6c763d7fcdc473041196" TargetMode="External"/><Relationship Id="rId17" Type="http://schemas.openxmlformats.org/officeDocument/2006/relationships/hyperlink" Target="https://image.api.playstation.com/vulcan/img/rnd/202010/2122/yGwOrNzL0tM7ENOWPVXKPghP.png" TargetMode="External"/><Relationship Id="rId2" Type="http://schemas.openxmlformats.org/officeDocument/2006/relationships/hyperlink" Target="https://www.scratchapixel.com/lessons/3d-basic-rendering/introduction-to-ray-tracing/how-does-it-work" TargetMode="External"/><Relationship Id="rId16" Type="http://schemas.openxmlformats.org/officeDocument/2006/relationships/hyperlink" Target="https://images5.alphacoders.com/638/thumb-1920-63882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atchapixel.com/lessons/3d-basic-rendering/minimal-ray-tracer-rendering-simple-shapes/minimal-ray-tracer-rendering-spheres" TargetMode="External"/><Relationship Id="rId11" Type="http://schemas.openxmlformats.org/officeDocument/2006/relationships/hyperlink" Target="https://upload.wikimedia.org/wikipedia/commons/1/1a/D%C3%BCrer_-_Man_Drawing_a_Lute.jpg" TargetMode="External"/><Relationship Id="rId5" Type="http://schemas.openxmlformats.org/officeDocument/2006/relationships/hyperlink" Target="https://github.com/ercang/raytracer-js" TargetMode="External"/><Relationship Id="rId15" Type="http://schemas.openxmlformats.org/officeDocument/2006/relationships/hyperlink" Target="https://cutewallpaper.org/24/control-png/control-remedy.png" TargetMode="External"/><Relationship Id="rId10" Type="http://schemas.openxmlformats.org/officeDocument/2006/relationships/hyperlink" Target="https://upload.wikimedia.org/wikipedia/commons/thumb/8/83/Ray_trace_diagram.svg/1200px-Ray_trace_diagram.svg.png" TargetMode="External"/><Relationship Id="rId19" Type="http://schemas.openxmlformats.org/officeDocument/2006/relationships/hyperlink" Target="https://cdna.artstation.com/p/assets/images/images/013/585/076/original/abdelrahman-kubisi-process.gif?1540280812" TargetMode="External"/><Relationship Id="rId4" Type="http://schemas.openxmlformats.org/officeDocument/2006/relationships/hyperlink" Target="https://www.scratchapixel.com/lessons/3d-basic-rendering/introduction-to-ray-tracing/implementing-the-raytracing-algorithm" TargetMode="External"/><Relationship Id="rId9" Type="http://schemas.openxmlformats.org/officeDocument/2006/relationships/hyperlink" Target="https://images.anandtech.com/doci/15013/14%20-%20On_678x452.jpg" TargetMode="External"/><Relationship Id="rId14" Type="http://schemas.openxmlformats.org/officeDocument/2006/relationships/hyperlink" Target="https://assets2.rockpapershotgun.com/control1.jpg/BROK/resize/880%3E/format/jpg/quality/80/control1.jp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echevarria/ray-tracer-js" TargetMode="External"/><Relationship Id="rId13" Type="http://schemas.openxmlformats.org/officeDocument/2006/relationships/hyperlink" Target="https://www.scratchapixel.com/images/upload/ray-tracing-refresher/rt-setup2.png" TargetMode="External"/><Relationship Id="rId18" Type="http://schemas.openxmlformats.org/officeDocument/2006/relationships/hyperlink" Target="https://www.scratchapixel.com/images/upload/introduction-to-ray-tracing/tracefromeyetolight.gif" TargetMode="External"/><Relationship Id="rId3" Type="http://schemas.openxmlformats.org/officeDocument/2006/relationships/hyperlink" Target="https://www.scratchapixel.com/lessons/3d-basic-rendering/introduction-to-ray-tracing/raytracing-algorithm-in-a-nutshell" TargetMode="External"/><Relationship Id="rId21" Type="http://schemas.openxmlformats.org/officeDocument/2006/relationships/hyperlink" Target="https://cdn.picpng.com/arrow/arrow-left-back-backwards-sign-106696.png" TargetMode="External"/><Relationship Id="rId7" Type="http://schemas.openxmlformats.org/officeDocument/2006/relationships/hyperlink" Target="https://www.scratchapixel.com/lessons/3d-basic-rendering/minimal-ray-tracer-rendering-simple-shapes/ray-plane-and-ray-disk-intersection" TargetMode="External"/><Relationship Id="rId12" Type="http://schemas.openxmlformats.org/officeDocument/2006/relationships/hyperlink" Target="https://upload.wikimedia.org/wikipedia/commons/3/32/Shadow_of_the_Tomb_Raider.png" TargetMode="External"/><Relationship Id="rId17" Type="http://schemas.openxmlformats.org/officeDocument/2006/relationships/hyperlink" Target="https://www.scratchapixel.com/images/upload/introduction-to-ray-tracing/lighttoeyebounce.png" TargetMode="External"/><Relationship Id="rId25" Type="http://schemas.openxmlformats.org/officeDocument/2006/relationships/hyperlink" Target="https://upload.wikimedia.org/wikipedia/commons/6/67/Line-Sphere_Intersection_Cropped.png" TargetMode="External"/><Relationship Id="rId2" Type="http://schemas.openxmlformats.org/officeDocument/2006/relationships/hyperlink" Target="https://www.scratchapixel.com/lessons/3d-basic-rendering/introduction-to-ray-tracing/how-does-it-work" TargetMode="External"/><Relationship Id="rId16" Type="http://schemas.openxmlformats.org/officeDocument/2006/relationships/hyperlink" Target="https://static.techspot.com/articles-info/1888/images/2019-08-11-image-8-p_1100.webp" TargetMode="External"/><Relationship Id="rId20" Type="http://schemas.openxmlformats.org/officeDocument/2006/relationships/hyperlink" Target="https://www.pngall.com/wp-content/uploads/8/Metal-Ball-PNG-Free-Download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atchapixel.com/lessons/3d-basic-rendering/minimal-ray-tracer-rendering-simple-shapes/minimal-ray-tracer-rendering-spheres" TargetMode="External"/><Relationship Id="rId11" Type="http://schemas.openxmlformats.org/officeDocument/2006/relationships/hyperlink" Target="https://i.pcmag.com/imagery/articles/04Er6LW8YPsfh2pmHEghbK7-5.fit_lim.size_960x.jpg" TargetMode="External"/><Relationship Id="rId24" Type="http://schemas.openxmlformats.org/officeDocument/2006/relationships/hyperlink" Target="https://upload.wikimedia.org/wikipedia/commons/thumb/7/7e/Sphere_-_monochrome_simple.svg/1200px-Sphere_-_monochrome_simple.svg.png" TargetMode="External"/><Relationship Id="rId5" Type="http://schemas.openxmlformats.org/officeDocument/2006/relationships/hyperlink" Target="https://github.com/ercang/raytracer-js" TargetMode="External"/><Relationship Id="rId15" Type="http://schemas.openxmlformats.org/officeDocument/2006/relationships/hyperlink" Target="https://www.scratchapixel.com/images/upload/shading-intro2/shad2-globalillum5.png" TargetMode="External"/><Relationship Id="rId23" Type="http://schemas.openxmlformats.org/officeDocument/2006/relationships/hyperlink" Target="https://www.scratchapixel.com/images/upload/ray-simple-shapes/plane.png" TargetMode="External"/><Relationship Id="rId10" Type="http://schemas.openxmlformats.org/officeDocument/2006/relationships/hyperlink" Target="https://www.candyrific.com/res/uploads/brands/logos/color/Monsters-U-logo.png" TargetMode="External"/><Relationship Id="rId19" Type="http://schemas.openxmlformats.org/officeDocument/2006/relationships/hyperlink" Target="https://mathinsight.org/media/image/image/vector_parallelogram_law.png" TargetMode="External"/><Relationship Id="rId4" Type="http://schemas.openxmlformats.org/officeDocument/2006/relationships/hyperlink" Target="https://www.scratchapixel.com/lessons/3d-basic-rendering/introduction-to-ray-tracing/implementing-the-raytracing-algorithm" TargetMode="External"/><Relationship Id="rId9" Type="http://schemas.openxmlformats.org/officeDocument/2006/relationships/hyperlink" Target="http://assets.sbnation.com/assets/2820593/pixar-before-after.jpg" TargetMode="External"/><Relationship Id="rId14" Type="http://schemas.openxmlformats.org/officeDocument/2006/relationships/hyperlink" Target="https://www.mauriciopoppe.com/images/ray-tracing!orthographic.jpg" TargetMode="External"/><Relationship Id="rId22" Type="http://schemas.openxmlformats.org/officeDocument/2006/relationships/hyperlink" Target="https://upload.wikimedia.org/wikipedia/commons/thumb/f/f9/Plane_equation_qtl3.svg/1200px-Plane_equation_qtl3.svg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39D0A-F5FC-4FE0-AF74-3625C0215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C7A393-E1CB-4090-BE0B-9BCF5D8B4DA6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3A835-C059-4A8E-8EDB-C4604D5F5CCA}"/>
              </a:ext>
            </a:extLst>
          </p:cNvPr>
          <p:cNvSpPr txBox="1"/>
          <p:nvPr/>
        </p:nvSpPr>
        <p:spPr>
          <a:xfrm>
            <a:off x="1257207" y="2644168"/>
            <a:ext cx="9677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300" dirty="0">
                <a:solidFill>
                  <a:srgbClr val="382F28">
                    <a:alpha val="90000"/>
                  </a:srgbClr>
                </a:solidFill>
                <a:latin typeface="Montserrat Black" panose="00000A00000000000000" pitchFamily="50" charset="0"/>
                <a:ea typeface="Verdana" panose="020B0604030504040204" pitchFamily="34" charset="0"/>
                <a:cs typeface="Tahoma" panose="020B0604030504040204" pitchFamily="34" charset="0"/>
              </a:rPr>
              <a:t>RAY TRACING</a:t>
            </a:r>
            <a:endParaRPr lang="ro-RO" sz="9600" b="1" spc="300" dirty="0">
              <a:solidFill>
                <a:srgbClr val="382F28">
                  <a:alpha val="90000"/>
                </a:srgbClr>
              </a:solidFill>
              <a:latin typeface="Montserrat Black" panose="00000A00000000000000" pitchFamily="50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22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 descr="Global Illumination and Path Tracing (An Intuitive Introduction to Global  Illumination and Path Tracing)">
            <a:extLst>
              <a:ext uri="{FF2B5EF4-FFF2-40B4-BE49-F238E27FC236}">
                <a16:creationId xmlns:a16="http://schemas.microsoft.com/office/drawing/2014/main" id="{A5AF971A-7968-4A0C-8D74-D76A0DDC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4935"/>
            <a:ext cx="13650653" cy="47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y Tracing | Mauricio Poppe">
            <a:extLst>
              <a:ext uri="{FF2B5EF4-FFF2-40B4-BE49-F238E27FC236}">
                <a16:creationId xmlns:a16="http://schemas.microsoft.com/office/drawing/2014/main" id="{4E418F27-509C-4CC4-AB1D-1215540FB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41" y="511"/>
            <a:ext cx="7302757" cy="420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ow 3D Game Rendering Works, A Deeper Dive: Rasterization and Ray Tracing |  TechSpot">
            <a:extLst>
              <a:ext uri="{FF2B5EF4-FFF2-40B4-BE49-F238E27FC236}">
                <a16:creationId xmlns:a16="http://schemas.microsoft.com/office/drawing/2014/main" id="{02C6206A-1B16-4D69-916B-F45C3EA87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08" y="3634305"/>
            <a:ext cx="6733592" cy="367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3681EE-2CB6-4E78-818A-032180FC9DA4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5246541" cy="3672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22632-C338-41B7-887B-32F31E659575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3E1C2-7195-48DA-A7B7-1D988A83FDEF}"/>
              </a:ext>
            </a:extLst>
          </p:cNvPr>
          <p:cNvSpPr txBox="1"/>
          <p:nvPr/>
        </p:nvSpPr>
        <p:spPr>
          <a:xfrm>
            <a:off x="1476134" y="2613390"/>
            <a:ext cx="9692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300" dirty="0">
                <a:solidFill>
                  <a:srgbClr val="262626"/>
                </a:solidFill>
                <a:latin typeface="Montserrat Black" panose="00000A00000000000000" pitchFamily="50" charset="0"/>
              </a:rPr>
              <a:t>RAY TRACING</a:t>
            </a:r>
            <a:endParaRPr lang="ro-RO" sz="9600" b="1" spc="300" dirty="0">
              <a:solidFill>
                <a:srgbClr val="262626"/>
              </a:solidFill>
              <a:latin typeface="Montserrat Black" panose="00000A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5F0DD-60D1-430D-AEE3-72A4CE84F4D7}"/>
              </a:ext>
            </a:extLst>
          </p:cNvPr>
          <p:cNvSpPr txBox="1"/>
          <p:nvPr/>
        </p:nvSpPr>
        <p:spPr>
          <a:xfrm>
            <a:off x="1546456" y="4244606"/>
            <a:ext cx="627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>
                <a:solidFill>
                  <a:srgbClr val="262626"/>
                </a:solidFill>
                <a:latin typeface="Montserrat Black" panose="00000A00000000000000" pitchFamily="50" charset="0"/>
              </a:rPr>
              <a:t>... SI CUM FUNCTIONEAZĂ</a:t>
            </a:r>
          </a:p>
        </p:txBody>
      </p:sp>
    </p:spTree>
    <p:extLst>
      <p:ext uri="{BB962C8B-B14F-4D97-AF65-F5344CB8AC3E}">
        <p14:creationId xmlns:p14="http://schemas.microsoft.com/office/powerpoint/2010/main" val="111146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 - LBRT</a:t>
            </a:r>
          </a:p>
        </p:txBody>
      </p:sp>
      <p:pic>
        <p:nvPicPr>
          <p:cNvPr id="2" name="Picture 2" descr="Introduction to Ray Tracing: a Simple Method for Creating 3D Images ( Raytracing Algorithm in a Nutshell)">
            <a:extLst>
              <a:ext uri="{FF2B5EF4-FFF2-40B4-BE49-F238E27FC236}">
                <a16:creationId xmlns:a16="http://schemas.microsoft.com/office/drawing/2014/main" id="{5EA431B4-EF25-4D5E-A69C-6CFBA6ED6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57" y="1793590"/>
            <a:ext cx="5057775" cy="4000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694B1-4395-46BD-8FC7-DA0B41FC02A8}"/>
              </a:ext>
            </a:extLst>
          </p:cNvPr>
          <p:cNvSpPr txBox="1"/>
          <p:nvPr/>
        </p:nvSpPr>
        <p:spPr>
          <a:xfrm>
            <a:off x="960468" y="1793590"/>
            <a:ext cx="4979437" cy="418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2000" dirty="0" err="1">
                <a:latin typeface="Century Gothic" panose="020B0502020202020204" pitchFamily="34" charset="0"/>
                <a:cs typeface="Space Grotesk" pitchFamily="2" charset="0"/>
              </a:rPr>
              <a:t>Light</a:t>
            </a:r>
            <a:r>
              <a:rPr lang="ro-RO" sz="2000" dirty="0"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ro-RO" sz="2000" dirty="0" err="1">
                <a:latin typeface="Century Gothic" panose="020B0502020202020204" pitchFamily="34" charset="0"/>
                <a:cs typeface="Space Grotesk" pitchFamily="2" charset="0"/>
              </a:rPr>
              <a:t>Based</a:t>
            </a:r>
            <a:r>
              <a:rPr lang="ro-RO" sz="2000" dirty="0">
                <a:latin typeface="Century Gothic" panose="020B0502020202020204" pitchFamily="34" charset="0"/>
                <a:cs typeface="Space Grotesk" pitchFamily="2" charset="0"/>
              </a:rPr>
              <a:t> Ray </a:t>
            </a:r>
            <a:r>
              <a:rPr lang="ro-RO" sz="2000" dirty="0" err="1">
                <a:latin typeface="Century Gothic" panose="020B0502020202020204" pitchFamily="34" charset="0"/>
                <a:cs typeface="Space Grotesk" pitchFamily="2" charset="0"/>
              </a:rPr>
              <a:t>Tracing</a:t>
            </a:r>
            <a:r>
              <a:rPr lang="en-US" sz="2000" dirty="0">
                <a:latin typeface="Century Gothic" panose="020B0502020202020204" pitchFamily="34" charset="0"/>
                <a:cs typeface="Space Grotesk" pitchFamily="2" charset="0"/>
              </a:rPr>
              <a:t> [</a:t>
            </a:r>
            <a:r>
              <a:rPr lang="ro-RO" sz="2000" b="1" dirty="0">
                <a:latin typeface="Century Gothic" panose="020B0502020202020204" pitchFamily="34" charset="0"/>
                <a:cs typeface="Space Grotesk" pitchFamily="2" charset="0"/>
              </a:rPr>
              <a:t>LBR</a:t>
            </a:r>
            <a:r>
              <a:rPr lang="en-US" sz="2000" b="1" dirty="0">
                <a:latin typeface="Century Gothic" panose="020B0502020202020204" pitchFamily="34" charset="0"/>
                <a:cs typeface="Space Grotesk" pitchFamily="2" charset="0"/>
              </a:rPr>
              <a:t>T</a:t>
            </a:r>
            <a:r>
              <a:rPr lang="en-US" sz="2000" dirty="0">
                <a:latin typeface="Century Gothic" panose="020B0502020202020204" pitchFamily="34" charset="0"/>
                <a:cs typeface="Space Grotesk" pitchFamily="2" charset="0"/>
              </a:rPr>
              <a:t>]:</a:t>
            </a:r>
            <a:endParaRPr lang="ro-RO" sz="2000" dirty="0">
              <a:latin typeface="Century Gothic" panose="020B0502020202020204" pitchFamily="34" charset="0"/>
              <a:cs typeface="Space Grotesk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Century Gothic" panose="020B0502020202020204" pitchFamily="34" charset="0"/>
                <a:cs typeface="Space Grotesk" pitchFamily="2" charset="0"/>
              </a:rPr>
              <a:t>Razele</a:t>
            </a:r>
            <a:r>
              <a:rPr lang="en-US" sz="2000" dirty="0"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ro-RO" sz="2000" dirty="0">
                <a:latin typeface="Century Gothic" panose="020B0502020202020204" pitchFamily="34" charset="0"/>
                <a:cs typeface="Space Grotesk" pitchFamily="2" charset="0"/>
              </a:rPr>
              <a:t>pornesc de la sursa de lumină și se propagă în toate direcțiile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Century Gothic" panose="020B0502020202020204" pitchFamily="34" charset="0"/>
                <a:cs typeface="Space Grotesk" pitchFamily="2" charset="0"/>
              </a:rPr>
              <a:t>Unele raze lovesc sfera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Century Gothic" panose="020B0502020202020204" pitchFamily="34" charset="0"/>
                <a:cs typeface="Space Grotesk" pitchFamily="2" charset="0"/>
              </a:rPr>
              <a:t>Razele care lovesc sfera ricoșează în diferite direcții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Century Gothic" panose="020B0502020202020204" pitchFamily="34" charset="0"/>
                <a:cs typeface="Space Grotesk" pitchFamily="2" charset="0"/>
              </a:rPr>
              <a:t>Unele raze care ricoșează ajung în ochi</a:t>
            </a:r>
          </a:p>
        </p:txBody>
      </p:sp>
    </p:spTree>
    <p:extLst>
      <p:ext uri="{BB962C8B-B14F-4D97-AF65-F5344CB8AC3E}">
        <p14:creationId xmlns:p14="http://schemas.microsoft.com/office/powerpoint/2010/main" val="80505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989BA8-6B79-4CAF-8E62-E4F0C8ABF5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57" y="1793590"/>
            <a:ext cx="5057775" cy="4000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 - EBRT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694B1-4395-46BD-8FC7-DA0B41FC02A8}"/>
              </a:ext>
            </a:extLst>
          </p:cNvPr>
          <p:cNvSpPr txBox="1"/>
          <p:nvPr/>
        </p:nvSpPr>
        <p:spPr>
          <a:xfrm>
            <a:off x="960468" y="1793590"/>
            <a:ext cx="4979437" cy="327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2000" dirty="0" err="1">
                <a:latin typeface="Space Grotesk" pitchFamily="2" charset="0"/>
                <a:cs typeface="Space Grotesk" pitchFamily="2" charset="0"/>
              </a:rPr>
              <a:t>Eye</a:t>
            </a:r>
            <a:r>
              <a:rPr lang="ro-RO" sz="2000" dirty="0">
                <a:latin typeface="Space Grotesk" pitchFamily="2" charset="0"/>
                <a:cs typeface="Space Grotesk" pitchFamily="2" charset="0"/>
              </a:rPr>
              <a:t> </a:t>
            </a:r>
            <a:r>
              <a:rPr lang="ro-RO" sz="2000" dirty="0" err="1">
                <a:latin typeface="Space Grotesk" pitchFamily="2" charset="0"/>
                <a:cs typeface="Space Grotesk" pitchFamily="2" charset="0"/>
              </a:rPr>
              <a:t>Based</a:t>
            </a:r>
            <a:r>
              <a:rPr lang="ro-RO" sz="2000" dirty="0">
                <a:latin typeface="Space Grotesk" pitchFamily="2" charset="0"/>
                <a:cs typeface="Space Grotesk" pitchFamily="2" charset="0"/>
              </a:rPr>
              <a:t> Ray </a:t>
            </a:r>
            <a:r>
              <a:rPr lang="ro-RO" sz="2000" dirty="0" err="1">
                <a:latin typeface="Space Grotesk" pitchFamily="2" charset="0"/>
                <a:cs typeface="Space Grotesk" pitchFamily="2" charset="0"/>
              </a:rPr>
              <a:t>Tracing</a:t>
            </a:r>
            <a:r>
              <a:rPr lang="en-US" sz="2000" dirty="0">
                <a:latin typeface="Space Grotesk" pitchFamily="2" charset="0"/>
                <a:cs typeface="Space Grotesk" pitchFamily="2" charset="0"/>
              </a:rPr>
              <a:t> [</a:t>
            </a:r>
            <a:r>
              <a:rPr lang="ro-RO" sz="2000" b="1" dirty="0">
                <a:latin typeface="Space Grotesk" pitchFamily="2" charset="0"/>
                <a:cs typeface="Space Grotesk" pitchFamily="2" charset="0"/>
              </a:rPr>
              <a:t>EBR</a:t>
            </a:r>
            <a:r>
              <a:rPr lang="en-US" sz="2000" b="1" dirty="0">
                <a:latin typeface="Space Grotesk" pitchFamily="2" charset="0"/>
                <a:cs typeface="Space Grotesk" pitchFamily="2" charset="0"/>
              </a:rPr>
              <a:t>T</a:t>
            </a:r>
            <a:r>
              <a:rPr lang="en-US" sz="2000" dirty="0">
                <a:latin typeface="Space Grotesk" pitchFamily="2" charset="0"/>
                <a:cs typeface="Space Grotesk" pitchFamily="2" charset="0"/>
              </a:rPr>
              <a:t>]:</a:t>
            </a:r>
            <a:endParaRPr lang="ro-RO" sz="2000" dirty="0">
              <a:latin typeface="Space Grotesk" pitchFamily="2" charset="0"/>
              <a:cs typeface="Space Grotesk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Space Grotesk" pitchFamily="2" charset="0"/>
                <a:cs typeface="Space Grotesk" pitchFamily="2" charset="0"/>
              </a:rPr>
              <a:t>Razele</a:t>
            </a:r>
            <a:r>
              <a:rPr lang="en-US" sz="2000" dirty="0">
                <a:latin typeface="Space Grotesk" pitchFamily="2" charset="0"/>
                <a:cs typeface="Space Grotesk" pitchFamily="2" charset="0"/>
              </a:rPr>
              <a:t> </a:t>
            </a:r>
            <a:r>
              <a:rPr lang="ro-RO" sz="2000" dirty="0">
                <a:latin typeface="Space Grotesk" pitchFamily="2" charset="0"/>
                <a:cs typeface="Space Grotesk" pitchFamily="2" charset="0"/>
              </a:rPr>
              <a:t>pornesc de la ochi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Space Grotesk" pitchFamily="2" charset="0"/>
                <a:cs typeface="Space Grotesk" pitchFamily="2" charset="0"/>
              </a:rPr>
              <a:t>Majoritatea razelor lovesc sfera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Space Grotesk" pitchFamily="2" charset="0"/>
                <a:cs typeface="Space Grotesk" pitchFamily="2" charset="0"/>
              </a:rPr>
              <a:t>Razele care lovesc sfera ricoșează în diferite direcții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latin typeface="Space Grotesk" pitchFamily="2" charset="0"/>
                <a:cs typeface="Space Grotesk" pitchFamily="2" charset="0"/>
              </a:rPr>
              <a:t>Unele raze care ricoșează ajung la sursa de lumină</a:t>
            </a: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 - EBRT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FC3F02C-07AA-4EA6-9BCF-82096D0D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80" y="2424792"/>
            <a:ext cx="4765837" cy="316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99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endParaRPr lang="ro-RO" sz="3200" b="1" dirty="0">
              <a:latin typeface="Gill Sans MT" panose="020B0502020104020203" pitchFamily="34" charset="0"/>
              <a:ea typeface="Tahoma" panose="020B0604030504040204" pitchFamily="34" charset="0"/>
              <a:cs typeface="Space Grotesk SemiBold" pitchFamily="2" charset="0"/>
            </a:endParaRPr>
          </a:p>
        </p:txBody>
      </p:sp>
      <p:pic>
        <p:nvPicPr>
          <p:cNvPr id="6146" name="Picture 2" descr="An introduction to vectors - Math Insight">
            <a:extLst>
              <a:ext uri="{FF2B5EF4-FFF2-40B4-BE49-F238E27FC236}">
                <a16:creationId xmlns:a16="http://schemas.microsoft.com/office/drawing/2014/main" id="{4F6465F9-5945-445D-86F9-04BEA0E82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973" y="1983976"/>
            <a:ext cx="5824052" cy="28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761C3E-FCDC-4BA6-A1C9-25B87FD7DFCE}"/>
              </a:ext>
            </a:extLst>
          </p:cNvPr>
          <p:cNvSpPr txBox="1"/>
          <p:nvPr/>
        </p:nvSpPr>
        <p:spPr>
          <a:xfrm>
            <a:off x="3861318" y="5682343"/>
            <a:ext cx="446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[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avem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nevoie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de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vectori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]</a:t>
            </a:r>
            <a:endParaRPr lang="ro-RO" b="1" dirty="0">
              <a:solidFill>
                <a:srgbClr val="382F28"/>
              </a:solidFill>
              <a:latin typeface="Century Gothic" panose="020B0502020202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774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IMPLEMENTARE VECTORI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32E0D-8039-4747-ADB5-115366800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33" y="1599292"/>
            <a:ext cx="6437734" cy="462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5539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B3617-AB67-4481-B2DE-4F87403B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46" y="1651885"/>
            <a:ext cx="6660308" cy="4521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IMPLEMENTARE VECTORI</a:t>
            </a:r>
          </a:p>
        </p:txBody>
      </p:sp>
    </p:spTree>
    <p:extLst>
      <p:ext uri="{BB962C8B-B14F-4D97-AF65-F5344CB8AC3E}">
        <p14:creationId xmlns:p14="http://schemas.microsoft.com/office/powerpoint/2010/main" val="424764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endParaRPr lang="ro-RO" sz="3200" b="1" dirty="0">
              <a:latin typeface="Gill Sans MT" panose="020B0502020104020203" pitchFamily="34" charset="0"/>
              <a:ea typeface="Tahoma" panose="020B0604030504040204" pitchFamily="34" charset="0"/>
              <a:cs typeface="Space Grotesk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61C3E-FCDC-4BA6-A1C9-25B87FD7DFCE}"/>
              </a:ext>
            </a:extLst>
          </p:cNvPr>
          <p:cNvSpPr txBox="1"/>
          <p:nvPr/>
        </p:nvSpPr>
        <p:spPr>
          <a:xfrm>
            <a:off x="3264520" y="5691673"/>
            <a:ext cx="566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[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avem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nevoie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de raze de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lumin</a:t>
            </a:r>
            <a:r>
              <a:rPr lang="ro-RO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ă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]</a:t>
            </a:r>
            <a:endParaRPr lang="ro-RO" b="1" dirty="0">
              <a:solidFill>
                <a:srgbClr val="382F28"/>
              </a:solidFill>
              <a:latin typeface="Century Gothic" panose="020B0502020202020204" pitchFamily="34" charset="0"/>
              <a:cs typeface="Space Grotesk" pitchFamily="2" charset="0"/>
            </a:endParaRPr>
          </a:p>
        </p:txBody>
      </p:sp>
      <p:pic>
        <p:nvPicPr>
          <p:cNvPr id="7170" name="Picture 2" descr="Metal Ball PNG Free Download | PNG All">
            <a:extLst>
              <a:ext uri="{FF2B5EF4-FFF2-40B4-BE49-F238E27FC236}">
                <a16:creationId xmlns:a16="http://schemas.microsoft.com/office/drawing/2014/main" id="{11FC8FD1-40B9-4B7E-9ADA-BEC9EA0C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74" y="1455575"/>
            <a:ext cx="3946849" cy="39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BF0DA-ACE6-4EDE-8FDA-9695CC726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32886">
            <a:off x="7715567" y="2282414"/>
            <a:ext cx="1922722" cy="961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AC8D2-FC70-490A-9D02-8095F03E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9633">
            <a:off x="7715568" y="3164816"/>
            <a:ext cx="1922722" cy="961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58161-716B-4A46-A271-E8E5331F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65715">
            <a:off x="2539005" y="3137231"/>
            <a:ext cx="1922722" cy="961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7C6D98-519C-4F03-932C-9249DD5C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4556">
            <a:off x="2600157" y="3827926"/>
            <a:ext cx="1922722" cy="9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16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7F023-9B17-4DF0-B8E4-12C045A28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27" y="1593682"/>
            <a:ext cx="7656545" cy="4631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IMPLEMENTARE RAZE</a:t>
            </a:r>
          </a:p>
        </p:txBody>
      </p:sp>
    </p:spTree>
    <p:extLst>
      <p:ext uri="{BB962C8B-B14F-4D97-AF65-F5344CB8AC3E}">
        <p14:creationId xmlns:p14="http://schemas.microsoft.com/office/powerpoint/2010/main" val="37301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endParaRPr lang="ro-RO" sz="3200" b="1" dirty="0">
              <a:latin typeface="Gill Sans MT" panose="020B0502020104020203" pitchFamily="34" charset="0"/>
              <a:ea typeface="Tahoma" panose="020B0604030504040204" pitchFamily="34" charset="0"/>
              <a:cs typeface="Space Grotesk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61C3E-FCDC-4BA6-A1C9-25B87FD7DFCE}"/>
              </a:ext>
            </a:extLst>
          </p:cNvPr>
          <p:cNvSpPr txBox="1"/>
          <p:nvPr/>
        </p:nvSpPr>
        <p:spPr>
          <a:xfrm>
            <a:off x="3264520" y="5691673"/>
            <a:ext cx="566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[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avem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nevoie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de un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punct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de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intersec</a:t>
            </a:r>
            <a:r>
              <a:rPr lang="ro-RO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ț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ie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]</a:t>
            </a:r>
            <a:endParaRPr lang="ro-RO" b="1" dirty="0">
              <a:solidFill>
                <a:srgbClr val="382F28"/>
              </a:solidFill>
              <a:latin typeface="Century Gothic" panose="020B0502020202020204" pitchFamily="34" charset="0"/>
              <a:cs typeface="Space Grotesk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79B228-89EE-4375-85A5-8AD7DE4427AE}"/>
              </a:ext>
            </a:extLst>
          </p:cNvPr>
          <p:cNvSpPr/>
          <p:nvPr/>
        </p:nvSpPr>
        <p:spPr>
          <a:xfrm>
            <a:off x="5948873" y="3622765"/>
            <a:ext cx="424360" cy="332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58161-716B-4A46-A271-E8E5331F4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765715">
            <a:off x="3197196" y="2935727"/>
            <a:ext cx="2958296" cy="961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135FA5-10AE-48F8-9A12-DB75584E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40242">
            <a:off x="6168949" y="2975830"/>
            <a:ext cx="2958296" cy="9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2588E9-C1AE-4289-A1B1-7B7415D0DE28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411548" y="716779"/>
            <a:ext cx="7368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rgbClr val="382F28"/>
                </a:solidFill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ISTORIA TEHNICII RAY TRACING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714CC-42CD-43C6-A8E9-42A6C5EBB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90" y="1622533"/>
            <a:ext cx="6351620" cy="45186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21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IMPLEMENTARE PUNCT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ED46E-EE6A-4389-9791-FEC0C322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08" y="1595214"/>
            <a:ext cx="6281382" cy="46303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2432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endParaRPr lang="ro-RO" sz="3200" b="1" dirty="0">
              <a:latin typeface="Gill Sans MT" panose="020B0502020104020203" pitchFamily="34" charset="0"/>
              <a:ea typeface="Tahoma" panose="020B0604030504040204" pitchFamily="34" charset="0"/>
              <a:cs typeface="Space Grotesk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61C3E-FCDC-4BA6-A1C9-25B87FD7DFCE}"/>
              </a:ext>
            </a:extLst>
          </p:cNvPr>
          <p:cNvSpPr txBox="1"/>
          <p:nvPr/>
        </p:nvSpPr>
        <p:spPr>
          <a:xfrm>
            <a:off x="3264520" y="5691673"/>
            <a:ext cx="566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[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avem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nevoie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de </a:t>
            </a:r>
            <a:r>
              <a:rPr lang="ro-RO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o suprafață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plan</a:t>
            </a:r>
            <a:r>
              <a:rPr lang="ro-RO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ă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]</a:t>
            </a:r>
            <a:endParaRPr lang="ro-RO" b="1" dirty="0">
              <a:solidFill>
                <a:srgbClr val="382F28"/>
              </a:solidFill>
              <a:latin typeface="Century Gothic" panose="020B0502020202020204" pitchFamily="34" charset="0"/>
              <a:cs typeface="Space Grotesk" pitchFamily="2" charset="0"/>
            </a:endParaRPr>
          </a:p>
        </p:txBody>
      </p:sp>
      <p:pic>
        <p:nvPicPr>
          <p:cNvPr id="8194" name="Picture 2" descr="Plane (geometry) - Wikipedia">
            <a:extLst>
              <a:ext uri="{FF2B5EF4-FFF2-40B4-BE49-F238E27FC236}">
                <a16:creationId xmlns:a16="http://schemas.microsoft.com/office/drawing/2014/main" id="{57E6BBBF-D5A9-4BA2-8F4B-D48812B4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332" y="1567543"/>
            <a:ext cx="5648143" cy="372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706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7967C-066E-4DAC-BED1-9E67115F1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6" y="1601040"/>
            <a:ext cx="6530866" cy="4624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IMPLEMENTARE PLAN</a:t>
            </a:r>
          </a:p>
        </p:txBody>
      </p:sp>
    </p:spTree>
    <p:extLst>
      <p:ext uri="{BB962C8B-B14F-4D97-AF65-F5344CB8AC3E}">
        <p14:creationId xmlns:p14="http://schemas.microsoft.com/office/powerpoint/2010/main" val="310554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endParaRPr lang="ro-RO" sz="3200" b="1" dirty="0">
              <a:latin typeface="Gill Sans MT" panose="020B0502020104020203" pitchFamily="34" charset="0"/>
              <a:ea typeface="Tahoma" panose="020B0604030504040204" pitchFamily="34" charset="0"/>
              <a:cs typeface="Space Grotesk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61C3E-FCDC-4BA6-A1C9-25B87FD7DFCE}"/>
              </a:ext>
            </a:extLst>
          </p:cNvPr>
          <p:cNvSpPr txBox="1"/>
          <p:nvPr/>
        </p:nvSpPr>
        <p:spPr>
          <a:xfrm>
            <a:off x="3264520" y="5691673"/>
            <a:ext cx="566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[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avem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nevoie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de o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sfer</a:t>
            </a:r>
            <a:r>
              <a:rPr lang="ro-RO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ă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]</a:t>
            </a:r>
            <a:endParaRPr lang="ro-RO" b="1" dirty="0">
              <a:solidFill>
                <a:srgbClr val="382F28"/>
              </a:solidFill>
              <a:latin typeface="Century Gothic" panose="020B0502020202020204" pitchFamily="34" charset="0"/>
              <a:cs typeface="Space Grotesk" pitchFamily="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C718E8-922D-4C96-841B-8163D2AD2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80" y="1179483"/>
            <a:ext cx="4499033" cy="449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7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A25B6B-B815-4676-9329-900831329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2" y="1607199"/>
            <a:ext cx="7025173" cy="461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IMPLEMENTARE SFERĂ</a:t>
            </a:r>
          </a:p>
        </p:txBody>
      </p:sp>
    </p:spTree>
    <p:extLst>
      <p:ext uri="{BB962C8B-B14F-4D97-AF65-F5344CB8AC3E}">
        <p14:creationId xmlns:p14="http://schemas.microsoft.com/office/powerpoint/2010/main" val="46832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endParaRPr lang="ro-RO" sz="3200" b="1" dirty="0">
              <a:latin typeface="Gill Sans MT" panose="020B0502020104020203" pitchFamily="34" charset="0"/>
              <a:ea typeface="Tahoma" panose="020B0604030504040204" pitchFamily="34" charset="0"/>
              <a:cs typeface="Space Grotesk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61C3E-FCDC-4BA6-A1C9-25B87FD7DFCE}"/>
              </a:ext>
            </a:extLst>
          </p:cNvPr>
          <p:cNvSpPr txBox="1"/>
          <p:nvPr/>
        </p:nvSpPr>
        <p:spPr>
          <a:xfrm>
            <a:off x="3264520" y="5691673"/>
            <a:ext cx="566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[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calculul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intersec</a:t>
            </a:r>
            <a:r>
              <a:rPr lang="ro-RO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ț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iei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unei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raze cu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planul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]</a:t>
            </a:r>
            <a:endParaRPr lang="ro-RO" b="1" dirty="0">
              <a:solidFill>
                <a:srgbClr val="382F28"/>
              </a:solidFill>
              <a:latin typeface="Century Gothic" panose="020B0502020202020204" pitchFamily="34" charset="0"/>
              <a:cs typeface="Space Grotesk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E56D1-3D7B-49AB-93BB-D673D9BC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969" y="1531489"/>
            <a:ext cx="4570056" cy="3930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658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CUM FUNC</a:t>
            </a:r>
            <a:r>
              <a:rPr lang="ro-RO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T</a:t>
            </a:r>
            <a:r>
              <a:rPr lang="en-US" sz="3200" b="1" dirty="0"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IONEAZĂ</a:t>
            </a:r>
            <a:endParaRPr lang="ro-RO" sz="3200" b="1" dirty="0">
              <a:latin typeface="Gill Sans MT" panose="020B0502020104020203" pitchFamily="34" charset="0"/>
              <a:ea typeface="Tahoma" panose="020B0604030504040204" pitchFamily="34" charset="0"/>
              <a:cs typeface="Space Grotesk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61C3E-FCDC-4BA6-A1C9-25B87FD7DFCE}"/>
              </a:ext>
            </a:extLst>
          </p:cNvPr>
          <p:cNvSpPr txBox="1"/>
          <p:nvPr/>
        </p:nvSpPr>
        <p:spPr>
          <a:xfrm>
            <a:off x="3264520" y="5691673"/>
            <a:ext cx="566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[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calculul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intersec</a:t>
            </a:r>
            <a:r>
              <a:rPr lang="ro-RO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ț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iei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unei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 raze cu </a:t>
            </a:r>
            <a:r>
              <a:rPr lang="en-US" b="1" dirty="0" err="1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sfera</a:t>
            </a:r>
            <a:r>
              <a:rPr lang="en-US" b="1" dirty="0">
                <a:solidFill>
                  <a:srgbClr val="382F28"/>
                </a:solidFill>
                <a:latin typeface="Century Gothic" panose="020B0502020202020204" pitchFamily="34" charset="0"/>
                <a:cs typeface="Space Grotesk" pitchFamily="2" charset="0"/>
              </a:rPr>
              <a:t>]</a:t>
            </a:r>
            <a:endParaRPr lang="ro-RO" b="1" dirty="0">
              <a:solidFill>
                <a:srgbClr val="382F28"/>
              </a:solidFill>
              <a:latin typeface="Century Gothic" panose="020B0502020202020204" pitchFamily="34" charset="0"/>
              <a:cs typeface="Space Grotesk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CA430-7712-46E7-8B3B-C695469C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84" y="1859374"/>
            <a:ext cx="7013223" cy="3139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7772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865903-8730-40ED-8603-629EC95ABDE5}"/>
              </a:ext>
            </a:extLst>
          </p:cNvPr>
          <p:cNvSpPr txBox="1"/>
          <p:nvPr/>
        </p:nvSpPr>
        <p:spPr>
          <a:xfrm>
            <a:off x="3048778" y="-10103550"/>
            <a:ext cx="6097554" cy="594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o-RO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BIBLIOGRAFIE – IMPLEMENTARE ALGORITM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https://www.scratchapixel.com/lessons/3d-basic-rendering/introduction-to-ray-tracing/how-does-it-work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https://www.scratchapixel.com/lessons/3d-basic-rendering/introduction-to-ray-tracing/raytracing-algorithm-in-a-nutshell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https://www.scratchapixel.com/lessons/3d-basic-rendering/introduction-to-ray-tracing/implementing-the-raytracing-algorithm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https://github.com/ercang/raytracer-js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[22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https://www.scratchapixel.com/lessons/3d-basic-rendering/minimal-ray-tracer-rendering-simple-shapes/minimal-ray-tracer-rendering-spheres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 Mai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7"/>
              </a:rPr>
              <a:t>https://www.scratchapixel.com/lessons/3d-basic-rendering/minimal-ray-tracer-rendering-simple-shapes/ray-plane-and-ray-disk-intersection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 Mai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8"/>
              </a:rPr>
              <a:t>https://github.com/iechevarria/ray-tracer-js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[8 Mai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5562C-64B1-4B7B-9788-6DED0A1AE9B5}"/>
              </a:ext>
            </a:extLst>
          </p:cNvPr>
          <p:cNvSpPr txBox="1"/>
          <p:nvPr/>
        </p:nvSpPr>
        <p:spPr>
          <a:xfrm>
            <a:off x="513184" y="485192"/>
            <a:ext cx="11224726" cy="473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o-RO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BIBLIOGRAFIE – IMPLEMENTARE ALGORITM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https://www.scratchapixel.com/lessons/3d-basic-rendering/introduction-to-ray-tracing/how-does-it-work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https://www.scratchapixel.com/lessons/3d-basic-rendering/introduction-to-ray-tracing/raytracing-algorithm-in-a-nutshell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https://www.scratchapixel.com/lessons/3d-basic-rendering/introduction-to-ray-tracing/implementing-the-raytracing-algorithm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https://github.com/ercang/raytracer-js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[22 Aprilie 2022]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https://www.scratchapixel.com/lessons/3d-basic-rendering/minimal-ray-tracer-rendering-simple-shapes/minimal-ray-tracer-rendering-spheres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 Mai 2022]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7"/>
              </a:rPr>
              <a:t>https://www.scratchapixel.com/lessons/3d-basic-rendering/minimal-ray-tracer-rendering-simple-shapes/ray-plane-and-ray-disk-intersection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 Mai 2022]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8"/>
              </a:rPr>
              <a:t>https://github.com/iechevarria/ray-tracer-js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[8 Mai 2022]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24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865903-8730-40ED-8603-629EC95ABDE5}"/>
              </a:ext>
            </a:extLst>
          </p:cNvPr>
          <p:cNvSpPr txBox="1"/>
          <p:nvPr/>
        </p:nvSpPr>
        <p:spPr>
          <a:xfrm>
            <a:off x="3048778" y="-10103550"/>
            <a:ext cx="6097554" cy="594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o-RO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BIBLIOGRAFIE – IMPLEMENTARE ALGORITM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https://www.scratchapixel.com/lessons/3d-basic-rendering/introduction-to-ray-tracing/how-does-it-work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https://www.scratchapixel.com/lessons/3d-basic-rendering/introduction-to-ray-tracing/raytracing-algorithm-in-a-nutshell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https://www.scratchapixel.com/lessons/3d-basic-rendering/introduction-to-ray-tracing/implementing-the-raytracing-algorithm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https://github.com/ercang/raytracer-js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[22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https://www.scratchapixel.com/lessons/3d-basic-rendering/minimal-ray-tracer-rendering-simple-shapes/minimal-ray-tracer-rendering-spheres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 Mai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7"/>
              </a:rPr>
              <a:t>https://www.scratchapixel.com/lessons/3d-basic-rendering/minimal-ray-tracer-rendering-simple-shapes/ray-plane-and-ray-disk-intersection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 Mai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8"/>
              </a:rPr>
              <a:t>https://github.com/iechevarria/ray-tracer-js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[8 Mai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5562C-64B1-4B7B-9788-6DED0A1AE9B5}"/>
              </a:ext>
            </a:extLst>
          </p:cNvPr>
          <p:cNvSpPr txBox="1"/>
          <p:nvPr/>
        </p:nvSpPr>
        <p:spPr>
          <a:xfrm>
            <a:off x="513184" y="485192"/>
            <a:ext cx="11224726" cy="527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o-RO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BIBLIOGRAFIE – IMAGINI PREZENTARE POWERPOINT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https://images.anandtech.com/doci/15013/14%20-%20On_678x452.jpg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0"/>
              </a:rPr>
              <a:t>https://upload.wikimedia.org/wikipedia/commons/thumb/8/83/Ray_trace_diagram.svg/1200px-Ray_trace_diagram.svg.png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1"/>
              </a:rPr>
              <a:t>https://upload.wikimedia.org/wikipedia/commons/1/1a/D%C3%BCrer_-_Man_Drawing_a_Lute.jpg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2"/>
              </a:rPr>
              <a:t>https://preview.redd.it/1j4y3hz9mr131.png?width=960&amp;crop=smart&amp;auto=webp&amp;s=1da400830ad38402a84e6c763d7fcdc473041196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3"/>
              </a:rPr>
              <a:t>https://logolook.net/wp-content/uploads/2021/06/Minecraft-Logo.png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4"/>
              </a:rPr>
              <a:t>https://assets2.rockpapershotgun.com/control1.jpg/BROK/resize/880%3E/format/jpg/quality/80/control1.jpg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5"/>
              </a:rPr>
              <a:t>https://cutewallpaper.org/24/control-png/control-remedy.png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6"/>
              </a:rPr>
              <a:t>https://images5.alphacoders.com/638/thumb-1920-638820.jpg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7"/>
              </a:rPr>
              <a:t>https://image.api.playstation.com/vulcan/img/rnd/202010/2122/yGwOrNzL0tM7ENOWPVXKPghP.png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8"/>
              </a:rPr>
              <a:t>https://cdnb.artstation.com/p/assets/images/images/013/585/075/large/abdelrahman-kubisi-main-final.jpg?1540281069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9"/>
              </a:rPr>
              <a:t>https://cdna.artstation.com/p/assets/images/images/013/585/076/original/abdelrahman-kubisi-process.gif?1540280812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70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865903-8730-40ED-8603-629EC95ABDE5}"/>
              </a:ext>
            </a:extLst>
          </p:cNvPr>
          <p:cNvSpPr txBox="1"/>
          <p:nvPr/>
        </p:nvSpPr>
        <p:spPr>
          <a:xfrm>
            <a:off x="3048778" y="-10103550"/>
            <a:ext cx="6097554" cy="594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o-RO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BIBLIOGRAFIE – IMPLEMENTARE ALGORITM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https://www.scratchapixel.com/lessons/3d-basic-rendering/introduction-to-ray-tracing/how-does-it-work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https://www.scratchapixel.com/lessons/3d-basic-rendering/introduction-to-ray-tracing/raytracing-algorithm-in-a-nutshell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https://www.scratchapixel.com/lessons/3d-basic-rendering/introduction-to-ray-tracing/implementing-the-raytracing-algorithm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[18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https://github.com/ercang/raytracer-js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[22 Aprilie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https://www.scratchapixel.com/lessons/3d-basic-rendering/minimal-ray-tracer-rendering-simple-shapes/minimal-ray-tracer-rendering-spheres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 Mai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7"/>
              </a:rPr>
              <a:t>https://www.scratchapixel.com/lessons/3d-basic-rendering/minimal-ray-tracer-rendering-simple-shapes/ray-plane-and-ray-disk-intersection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[2 Mai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8"/>
              </a:rPr>
              <a:t>https://github.com/iechevarria/ray-tracer-js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[8 Mai 2022]</a:t>
            </a:r>
            <a:endParaRPr lang="ro-RO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5562C-64B1-4B7B-9788-6DED0A1AE9B5}"/>
              </a:ext>
            </a:extLst>
          </p:cNvPr>
          <p:cNvSpPr txBox="1"/>
          <p:nvPr/>
        </p:nvSpPr>
        <p:spPr>
          <a:xfrm>
            <a:off x="513184" y="485192"/>
            <a:ext cx="11224726" cy="612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http://assets.sbnation.com/assets/2820593/pixar-before-after.jpg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0"/>
              </a:rPr>
              <a:t>https://www.candyrific.com/res/uploads/brands/logos/color/Monsters-U-logo.png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1"/>
              </a:rPr>
              <a:t>https://i.pcmag.com/imagery/articles/04Er6LW8YPsfh2pmHEghbK7-5.fit_lim.size_960x.jpg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2"/>
              </a:rPr>
              <a:t>https://upload.wikimedia.org/wikipedia/commons/3/32/Shadow_of_the_Tomb_Raider.png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3"/>
              </a:rPr>
              <a:t>https://www.scratchapixel.com/images/upload/ray-tracing-refresher/rt-setup2.png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4"/>
              </a:rPr>
              <a:t>https://www.mauriciopoppe.com/images/ray-tracing!orthographic.jpg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5"/>
              </a:rPr>
              <a:t>https://www.scratchapixel.com/images/upload/shading-intro2/shad2-globalillum5.png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6"/>
              </a:rPr>
              <a:t>https://static.techspot.com/articles-info/1888/images/2019-08-11-image-8-p_1100.webp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7"/>
              </a:rPr>
              <a:t>https://www.scratchapixel.com/images/upload/introduction-to-ray-tracing/lighttoeyebounce.png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8"/>
              </a:rPr>
              <a:t>https://www.scratchapixel.com/images/upload/introduction-to-ray-tracing/tracefromeyetolight.gif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9"/>
              </a:rPr>
              <a:t>https://mathinsight.org/media/image/image/vector_parallelogram_law.png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0"/>
              </a:rPr>
              <a:t>https://www.pngall.com/wp-content/uploads/8/Metal-Ball-PNG-Free-Download.png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1"/>
              </a:rPr>
              <a:t>https://cdn.picpng.com/arrow/arrow-left-back-backwards-sign-106696.png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2"/>
              </a:rPr>
              <a:t>https://upload.wikimedia.org/wikipedia/commons/thumb/f/f9/Plane_equation_qtl3.svg/1200px-Plane_equation_qtl3.svg.png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3"/>
              </a:rPr>
              <a:t>https://www.scratchapixel.com/images/upload/ray-simple-shapes/plane.png</a:t>
            </a:r>
            <a:r>
              <a:rPr lang="ro-RO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4"/>
              </a:rPr>
              <a:t>https://upload.wikimedia.org/wikipedia/commons/thumb/7/7e/Sphere_-_monochrome_simple.svg/1200px-Sphere_-_monochrome_simple.svg.png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o-RO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5"/>
              </a:rPr>
              <a:t>https://upload.wikimedia.org/wikipedia/commons/6/67/Line-Sphere_Intersection_Cropped.png</a:t>
            </a:r>
            <a:endParaRPr lang="ro-RO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99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trol RTX: A guide to ray tracing and how to get the best performance |  Rock Paper Shotgun">
            <a:extLst>
              <a:ext uri="{FF2B5EF4-FFF2-40B4-BE49-F238E27FC236}">
                <a16:creationId xmlns:a16="http://schemas.microsoft.com/office/drawing/2014/main" id="{E7BA79D9-4899-4AE8-B402-CA18DA07F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7" r="27332"/>
          <a:stretch/>
        </p:blipFill>
        <p:spPr bwMode="auto">
          <a:xfrm>
            <a:off x="-1" y="0"/>
            <a:ext cx="3560324" cy="6857999"/>
          </a:xfrm>
          <a:prstGeom prst="rect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380+ Driveclub HD Wallpapers and Backgrounds">
            <a:extLst>
              <a:ext uri="{FF2B5EF4-FFF2-40B4-BE49-F238E27FC236}">
                <a16:creationId xmlns:a16="http://schemas.microsoft.com/office/drawing/2014/main" id="{1D7B5C9D-9957-4FB7-880B-ED29599AC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3" t="-348" r="5311" b="348"/>
          <a:stretch/>
        </p:blipFill>
        <p:spPr bwMode="auto">
          <a:xfrm>
            <a:off x="3560323" y="-24060"/>
            <a:ext cx="5071352" cy="6906120"/>
          </a:xfrm>
          <a:prstGeom prst="rect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OTTR Ray Tracing 2">
            <a:extLst>
              <a:ext uri="{FF2B5EF4-FFF2-40B4-BE49-F238E27FC236}">
                <a16:creationId xmlns:a16="http://schemas.microsoft.com/office/drawing/2014/main" id="{5F660955-E427-420A-8B49-C56CBE7B2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 r="42296"/>
          <a:stretch/>
        </p:blipFill>
        <p:spPr bwMode="auto">
          <a:xfrm>
            <a:off x="8631675" y="0"/>
            <a:ext cx="3560323" cy="6858000"/>
          </a:xfrm>
          <a:prstGeom prst="rect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22632-C338-41B7-887B-32F31E659575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3A835-C059-4A8E-8EDB-C4604D5F5CCA}"/>
              </a:ext>
            </a:extLst>
          </p:cNvPr>
          <p:cNvSpPr txBox="1"/>
          <p:nvPr/>
        </p:nvSpPr>
        <p:spPr>
          <a:xfrm>
            <a:off x="1476134" y="2613390"/>
            <a:ext cx="983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bg1">
                    <a:alpha val="90000"/>
                  </a:schemeClr>
                </a:solidFill>
                <a:latin typeface="Montserrat Black" panose="00000A00000000000000" pitchFamily="50" charset="0"/>
              </a:rPr>
              <a:t>RAY TRACING</a:t>
            </a:r>
            <a:endParaRPr lang="ro-RO" sz="9600" b="1" spc="300" dirty="0">
              <a:solidFill>
                <a:schemeClr val="bg1">
                  <a:alpha val="90000"/>
                </a:schemeClr>
              </a:solidFill>
              <a:latin typeface="Montserrat Black" panose="00000A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1C787-B427-4DF9-98F0-6F40816E7CF7}"/>
              </a:ext>
            </a:extLst>
          </p:cNvPr>
          <p:cNvSpPr txBox="1"/>
          <p:nvPr/>
        </p:nvSpPr>
        <p:spPr>
          <a:xfrm>
            <a:off x="1546456" y="4244606"/>
            <a:ext cx="627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>
                <a:solidFill>
                  <a:schemeClr val="bg1"/>
                </a:solidFill>
                <a:latin typeface="Montserrat Black" panose="00000A00000000000000" pitchFamily="50" charset="0"/>
              </a:rPr>
              <a:t>... ÎN DIFERITE INDUSTRII</a:t>
            </a:r>
          </a:p>
        </p:txBody>
      </p:sp>
    </p:spTree>
    <p:extLst>
      <p:ext uri="{BB962C8B-B14F-4D97-AF65-F5344CB8AC3E}">
        <p14:creationId xmlns:p14="http://schemas.microsoft.com/office/powerpoint/2010/main" val="109529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472FC0-0834-455A-AB49-2E096066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652" y="1606659"/>
            <a:ext cx="7280696" cy="4550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chemeClr val="bg1"/>
                </a:solidFill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DE CINE ESTE FOLOSITĂ</a:t>
            </a:r>
          </a:p>
        </p:txBody>
      </p:sp>
      <p:pic>
        <p:nvPicPr>
          <p:cNvPr id="3074" name="Picture 2" descr="Minecraft Logo -LogoLook – logo PNG, SVG free download">
            <a:extLst>
              <a:ext uri="{FF2B5EF4-FFF2-40B4-BE49-F238E27FC236}">
                <a16:creationId xmlns:a16="http://schemas.microsoft.com/office/drawing/2014/main" id="{E9A39D0B-1D13-4FE5-9BF1-51047643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87" y="4934727"/>
            <a:ext cx="2506825" cy="14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79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trol RTX: A guide to ray tracing and how to get the best performance |  Rock Paper Shotgun">
            <a:extLst>
              <a:ext uri="{FF2B5EF4-FFF2-40B4-BE49-F238E27FC236}">
                <a16:creationId xmlns:a16="http://schemas.microsoft.com/office/drawing/2014/main" id="{A3EBC105-37D6-44BD-93E4-2DC4C325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93" y="1614113"/>
            <a:ext cx="8060613" cy="4534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0341F-1B03-43F5-BE56-59F70321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13" y="5434070"/>
            <a:ext cx="2255772" cy="411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chemeClr val="bg1"/>
                </a:solidFill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DE CINE ESTE FOLOSITĂ</a:t>
            </a:r>
          </a:p>
        </p:txBody>
      </p:sp>
    </p:spTree>
    <p:extLst>
      <p:ext uri="{BB962C8B-B14F-4D97-AF65-F5344CB8AC3E}">
        <p14:creationId xmlns:p14="http://schemas.microsoft.com/office/powerpoint/2010/main" val="326094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380+ Driveclub HD Wallpapers and Backgrounds">
            <a:extLst>
              <a:ext uri="{FF2B5EF4-FFF2-40B4-BE49-F238E27FC236}">
                <a16:creationId xmlns:a16="http://schemas.microsoft.com/office/drawing/2014/main" id="{EBC73B27-0779-410E-969E-8D1E6C7E4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92" y="1614113"/>
            <a:ext cx="8060613" cy="4534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chemeClr val="bg1"/>
                </a:solidFill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DE CINE ESTE FOLOSITĂ</a:t>
            </a:r>
          </a:p>
        </p:txBody>
      </p:sp>
      <p:pic>
        <p:nvPicPr>
          <p:cNvPr id="5126" name="Picture 6" descr="DRIVECLUB™">
            <a:extLst>
              <a:ext uri="{FF2B5EF4-FFF2-40B4-BE49-F238E27FC236}">
                <a16:creationId xmlns:a16="http://schemas.microsoft.com/office/drawing/2014/main" id="{C6595C35-8A42-4A8B-A520-CA052419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81" y="5574422"/>
            <a:ext cx="2174033" cy="29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28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Mike Ehrmantraut">
            <a:extLst>
              <a:ext uri="{FF2B5EF4-FFF2-40B4-BE49-F238E27FC236}">
                <a16:creationId xmlns:a16="http://schemas.microsoft.com/office/drawing/2014/main" id="{18F5EB43-EB7C-4B2B-AE07-BFA6FE561A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934" y="1697802"/>
            <a:ext cx="4043254" cy="43667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Kubisi mike 3D likeness realistic 3D human">
            <a:extLst>
              <a:ext uri="{FF2B5EF4-FFF2-40B4-BE49-F238E27FC236}">
                <a16:creationId xmlns:a16="http://schemas.microsoft.com/office/drawing/2014/main" id="{69BEE027-3645-4F0B-BD05-21F77A99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92" y="1697802"/>
            <a:ext cx="4042242" cy="4366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BB3D0-7DCB-479E-8288-49EA210BAE32}"/>
              </a:ext>
            </a:extLst>
          </p:cNvPr>
          <p:cNvSpPr txBox="1"/>
          <p:nvPr/>
        </p:nvSpPr>
        <p:spPr>
          <a:xfrm>
            <a:off x="4344701" y="5434143"/>
            <a:ext cx="3502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@ KUBISI 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chemeClr val="bg1"/>
                </a:solidFill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DE CINE ESTE FOLOSITĂ</a:t>
            </a:r>
          </a:p>
        </p:txBody>
      </p:sp>
    </p:spTree>
    <p:extLst>
      <p:ext uri="{BB962C8B-B14F-4D97-AF65-F5344CB8AC3E}">
        <p14:creationId xmlns:p14="http://schemas.microsoft.com/office/powerpoint/2010/main" val="18125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B821C-3F86-4560-9F6E-276B4966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12" y="1691554"/>
            <a:ext cx="7865569" cy="4379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chemeClr val="bg1"/>
                </a:solidFill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DE CINE ESTE FOLOSITĂ</a:t>
            </a:r>
          </a:p>
        </p:txBody>
      </p:sp>
      <p:pic>
        <p:nvPicPr>
          <p:cNvPr id="4102" name="Picture 6" descr="Download Disney Monsters University - Monsters University Logo Transparent  - Full Size PNG Image - PNGkit">
            <a:extLst>
              <a:ext uri="{FF2B5EF4-FFF2-40B4-BE49-F238E27FC236}">
                <a16:creationId xmlns:a16="http://schemas.microsoft.com/office/drawing/2014/main" id="{1D1D96AD-84F3-4EBB-8904-10967C20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48" y="5562476"/>
            <a:ext cx="2206696" cy="8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1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OTTR Ray Tracing 2">
            <a:extLst>
              <a:ext uri="{FF2B5EF4-FFF2-40B4-BE49-F238E27FC236}">
                <a16:creationId xmlns:a16="http://schemas.microsoft.com/office/drawing/2014/main" id="{BA6279F2-0E82-43AF-8886-54AACE75C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r="-266"/>
          <a:stretch/>
        </p:blipFill>
        <p:spPr bwMode="auto">
          <a:xfrm>
            <a:off x="2163211" y="1691554"/>
            <a:ext cx="7865569" cy="44097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1A52-2622-4451-9250-ACC19825F104}"/>
              </a:ext>
            </a:extLst>
          </p:cNvPr>
          <p:cNvSpPr txBox="1"/>
          <p:nvPr/>
        </p:nvSpPr>
        <p:spPr>
          <a:xfrm>
            <a:off x="2667726" y="716779"/>
            <a:ext cx="685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chemeClr val="bg1"/>
                </a:solidFill>
                <a:latin typeface="Gill Sans MT" panose="020B0502020104020203" pitchFamily="34" charset="0"/>
                <a:ea typeface="Tahoma" panose="020B0604030504040204" pitchFamily="34" charset="0"/>
                <a:cs typeface="Space Grotesk SemiBold" pitchFamily="2" charset="0"/>
              </a:rPr>
              <a:t>DE CINE ESTE FOLOSITĂ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8DEBB7-0B7A-4AA3-A2E1-04F93786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20" y="4850713"/>
            <a:ext cx="2932150" cy="146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58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1365</Words>
  <Application>Microsoft Office PowerPoint</Application>
  <PresentationFormat>Widescreen</PresentationFormat>
  <Paragraphs>108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Gill Sans MT</vt:lpstr>
      <vt:lpstr>Montserrat Black</vt:lpstr>
      <vt:lpstr>Space Grotesk</vt:lpstr>
      <vt:lpstr>Symbol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MaxyM EleveN</dc:creator>
  <cp:lastModifiedBy>MaxyM EleveN</cp:lastModifiedBy>
  <cp:revision>49</cp:revision>
  <dcterms:created xsi:type="dcterms:W3CDTF">2022-05-18T15:05:07Z</dcterms:created>
  <dcterms:modified xsi:type="dcterms:W3CDTF">2022-07-10T09:19:01Z</dcterms:modified>
</cp:coreProperties>
</file>